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x-e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4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7" r:id="rId7"/>
    <p:sldId id="487" r:id="rId8"/>
    <p:sldId id="480" r:id="rId9"/>
    <p:sldId id="488" r:id="rId10"/>
    <p:sldId id="489" r:id="rId11"/>
    <p:sldId id="483" r:id="rId12"/>
    <p:sldId id="495" r:id="rId13"/>
    <p:sldId id="485" r:id="rId14"/>
    <p:sldId id="484" r:id="rId15"/>
    <p:sldId id="490" r:id="rId16"/>
    <p:sldId id="491" r:id="rId17"/>
    <p:sldId id="492" r:id="rId18"/>
    <p:sldId id="493" r:id="rId19"/>
    <p:sldId id="494" r:id="rId20"/>
  </p:sldIdLst>
  <p:sldSz cx="12192000" cy="6858000"/>
  <p:notesSz cx="6858000" cy="9144000"/>
  <p:custDataLst>
    <p:tags r:id="rId2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1622"/>
    <a:srgbClr val="BDD7EE"/>
    <a:srgbClr val="ACB9CA"/>
    <a:srgbClr val="DBDBDB"/>
    <a:srgbClr val="C6E0B4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215C63-84C7-4A11-B977-62202F63A715}" v="2" dt="2025-04-09T12:20:59.0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952" autoAdjust="0"/>
  </p:normalViewPr>
  <p:slideViewPr>
    <p:cSldViewPr snapToGrid="0">
      <p:cViewPr varScale="1">
        <p:scale>
          <a:sx n="52" d="100"/>
          <a:sy n="52" d="100"/>
        </p:scale>
        <p:origin x="11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5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gs" Target="tags/tag1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Instroom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65D-4D63-8A65-F6798AE865D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65D-4D63-8A65-F6798AE865D5}"/>
              </c:ext>
            </c:extLst>
          </c:dPt>
          <c:cat>
            <c:strRef>
              <c:f>Blad1!$A$2:$A$3</c:f>
              <c:strCache>
                <c:ptCount val="2"/>
                <c:pt idx="0">
                  <c:v>Man</c:v>
                </c:pt>
                <c:pt idx="1">
                  <c:v>Vrouw</c:v>
                </c:pt>
              </c:strCache>
            </c:strRef>
          </c:cat>
          <c:val>
            <c:numRef>
              <c:f>Blad1!$B$2:$B$3</c:f>
              <c:numCache>
                <c:formatCode>General</c:formatCode>
                <c:ptCount val="2"/>
                <c:pt idx="0">
                  <c:v>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D-4BC2-9E1A-1FE66E521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/>
              <a:t>Uitstroom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Instroom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EB-4068-B21B-EB36E106D60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EB-4068-B21B-EB36E106D60C}"/>
              </c:ext>
            </c:extLst>
          </c:dPt>
          <c:cat>
            <c:strRef>
              <c:f>Blad1!$A$2:$A$3</c:f>
              <c:strCache>
                <c:ptCount val="2"/>
                <c:pt idx="0">
                  <c:v>Man</c:v>
                </c:pt>
                <c:pt idx="1">
                  <c:v>Vrouw</c:v>
                </c:pt>
              </c:strCache>
            </c:strRef>
          </c:cat>
          <c:val>
            <c:numRef>
              <c:f>Blad1!$B$2:$B$3</c:f>
              <c:numCache>
                <c:formatCode>General</c:formatCode>
                <c:ptCount val="2"/>
                <c:pt idx="0">
                  <c:v>1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0EB-4068-B21B-EB36E106D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/>
              <a:t>Werkveld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Instroom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F0-4BB7-BBC7-1A024F77288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F0-4BB7-BBC7-1A024F772888}"/>
              </c:ext>
            </c:extLst>
          </c:dPt>
          <c:cat>
            <c:strRef>
              <c:f>Blad1!$A$2:$A$3</c:f>
              <c:strCache>
                <c:ptCount val="2"/>
                <c:pt idx="0">
                  <c:v>Man</c:v>
                </c:pt>
                <c:pt idx="1">
                  <c:v>Vrouw</c:v>
                </c:pt>
              </c:strCache>
            </c:strRef>
          </c:cat>
          <c:val>
            <c:numRef>
              <c:f>Blad1!$B$2:$B$3</c:f>
              <c:numCache>
                <c:formatCode>General</c:formatCode>
                <c:ptCount val="2"/>
                <c:pt idx="0">
                  <c:v>1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2F0-4BB7-BBC7-1A024F7728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10A28-1956-47B3-BE8A-8AE4B2529D4D}" type="datetimeFigureOut">
              <a:rPr lang="nl-NL" smtClean="0"/>
              <a:t>9-4-2025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7205A-EC0C-4BA9-81A5-769EA51B43B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060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2CE04-B4E3-40CB-A3ED-1AF2116FBDDD}" type="datetimeFigureOut">
              <a:rPr lang="nl-NL" smtClean="0"/>
              <a:t>9-4-2025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0F8F6-3D5E-44FD-850C-87AD99271CB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009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0F8F6-3D5E-44FD-850C-87AD99271CB3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1194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0F8F6-3D5E-44FD-850C-87AD99271CB3}" type="slidenum">
              <a:rPr lang="nl-NL" smtClean="0"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081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mp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Content"/>
          <p:cNvSpPr>
            <a:spLocks noGrp="1"/>
          </p:cNvSpPr>
          <p:nvPr>
            <p:ph type="pic" sz="quarter" idx="13" hasCustomPrompt="1"/>
          </p:nvPr>
        </p:nvSpPr>
        <p:spPr>
          <a:xfrm>
            <a:off x="900000" y="1790653"/>
            <a:ext cx="10753199" cy="3780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2" name="sTitle"/>
          <p:cNvSpPr>
            <a:spLocks noGrp="1"/>
          </p:cNvSpPr>
          <p:nvPr>
            <p:ph type="ctrTitle"/>
          </p:nvPr>
        </p:nvSpPr>
        <p:spPr>
          <a:xfrm>
            <a:off x="540000" y="4662383"/>
            <a:ext cx="10756800" cy="844810"/>
          </a:xfrm>
          <a:solidFill>
            <a:schemeClr val="accent1"/>
          </a:solidFill>
        </p:spPr>
        <p:txBody>
          <a:bodyPr lIns="360000" tIns="288000" rIns="360000" anchor="b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sSubtitle"/>
          <p:cNvSpPr>
            <a:spLocks noGrp="1"/>
          </p:cNvSpPr>
          <p:nvPr>
            <p:ph type="subTitle" idx="1"/>
          </p:nvPr>
        </p:nvSpPr>
        <p:spPr>
          <a:xfrm>
            <a:off x="540000" y="5501394"/>
            <a:ext cx="10756800" cy="740803"/>
          </a:xfrm>
          <a:solidFill>
            <a:schemeClr val="accent1"/>
          </a:solidFill>
        </p:spPr>
        <p:txBody>
          <a:bodyPr lIns="360000" tIns="72000" rIns="360000" bIns="252000">
            <a:spAutoFit/>
          </a:bodyPr>
          <a:lstStyle>
            <a:lvl1pPr marL="0" indent="0" algn="l">
              <a:buNone/>
              <a:defRPr sz="24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25C-2565-429E-ADF5-646B28BC3EB9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5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70FDAA42-C203-4657-929F-D8BED00F9CAF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8" name="sLogo6">
            <a:extLst>
              <a:ext uri="{FF2B5EF4-FFF2-40B4-BE49-F238E27FC236}">
                <a16:creationId xmlns:a16="http://schemas.microsoft.com/office/drawing/2014/main" id="{BE65332D-B750-4B1F-B5E4-E1BFF8CF4C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824400"/>
            <a:ext cx="2286000" cy="26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4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ontent1"/>
          <p:cNvSpPr>
            <a:spLocks noGrp="1"/>
          </p:cNvSpPr>
          <p:nvPr>
            <p:ph type="pic" idx="1" hasCustomPrompt="1"/>
          </p:nvPr>
        </p:nvSpPr>
        <p:spPr>
          <a:xfrm>
            <a:off x="900000" y="1720800"/>
            <a:ext cx="5198400" cy="3787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 </a:t>
            </a:r>
          </a:p>
        </p:txBody>
      </p:sp>
      <p:sp>
        <p:nvSpPr>
          <p:cNvPr id="5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FAD6-EC31-437C-A67E-5FDB506FE6CD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6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262C00CB-EA06-43D9-9756-C159EED761C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0" name="sContent2"/>
          <p:cNvSpPr>
            <a:spLocks noGrp="1"/>
          </p:cNvSpPr>
          <p:nvPr>
            <p:ph type="body" sz="quarter" idx="14"/>
          </p:nvPr>
        </p:nvSpPr>
        <p:spPr>
          <a:xfrm>
            <a:off x="6454800" y="1720800"/>
            <a:ext cx="5198400" cy="3866400"/>
          </a:xfrm>
        </p:spPr>
        <p:txBody>
          <a:bodyPr anchor="b" anchorCtr="0"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6603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 (br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ontent1"/>
          <p:cNvSpPr>
            <a:spLocks noGrp="1"/>
          </p:cNvSpPr>
          <p:nvPr>
            <p:ph type="pic" idx="1" hasCustomPrompt="1"/>
          </p:nvPr>
        </p:nvSpPr>
        <p:spPr>
          <a:xfrm>
            <a:off x="900000" y="1720800"/>
            <a:ext cx="6998400" cy="3787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 </a:t>
            </a:r>
          </a:p>
        </p:txBody>
      </p:sp>
      <p:sp>
        <p:nvSpPr>
          <p:cNvPr id="5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7CD0-3446-4B2D-B968-AD8380748ED9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6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1549EFA7-DE92-4D03-84FB-934AECED5026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0" name="sContent2"/>
          <p:cNvSpPr>
            <a:spLocks noGrp="1"/>
          </p:cNvSpPr>
          <p:nvPr>
            <p:ph type="body" sz="quarter" idx="14"/>
          </p:nvPr>
        </p:nvSpPr>
        <p:spPr>
          <a:xfrm>
            <a:off x="8254800" y="1720800"/>
            <a:ext cx="3398400" cy="3866400"/>
          </a:xfrm>
        </p:spPr>
        <p:txBody>
          <a:bodyPr anchor="b" anchorCtr="0"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102035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(gro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Content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2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2D20B50B-57BC-4C80-ADAB-0307055E6C73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3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nl-NL" dirty="0"/>
          </a:p>
        </p:txBody>
      </p:sp>
      <p:sp>
        <p:nvSpPr>
          <p:cNvPr id="4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nl-NL" dirty="0"/>
              <a:t> | </a:t>
            </a:r>
            <a:fld id="{B092F13C-D0CD-4181-8FF8-144ECBDC0DDD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sContent2"/>
          <p:cNvSpPr>
            <a:spLocks noGrp="1"/>
          </p:cNvSpPr>
          <p:nvPr>
            <p:ph type="body" sz="quarter" idx="14"/>
          </p:nvPr>
        </p:nvSpPr>
        <p:spPr>
          <a:xfrm>
            <a:off x="8233198" y="3582954"/>
            <a:ext cx="3420000" cy="2211031"/>
          </a:xfrm>
          <a:solidFill>
            <a:schemeClr val="accent1"/>
          </a:solidFill>
        </p:spPr>
        <p:txBody>
          <a:bodyPr lIns="180000" tIns="90000" rIns="180000" bIns="90000" anchor="b" anchorCtr="0">
            <a:sp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 marL="1080000" indent="0">
              <a:buNone/>
              <a:defRPr/>
            </a:lvl6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7" name="sLogo2">
            <a:extLst>
              <a:ext uri="{FF2B5EF4-FFF2-40B4-BE49-F238E27FC236}">
                <a16:creationId xmlns:a16="http://schemas.microsoft.com/office/drawing/2014/main" id="{EDE43E7A-A3D7-4D5A-84C8-1FDF3B80CF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076800"/>
            <a:ext cx="1800000" cy="204940"/>
          </a:xfrm>
          <a:prstGeom prst="rect">
            <a:avLst/>
          </a:prstGeom>
        </p:spPr>
      </p:pic>
      <p:pic>
        <p:nvPicPr>
          <p:cNvPr id="10" name="sLogo3">
            <a:extLst>
              <a:ext uri="{FF2B5EF4-FFF2-40B4-BE49-F238E27FC236}">
                <a16:creationId xmlns:a16="http://schemas.microsoft.com/office/drawing/2014/main" id="{752EBF89-2EE4-45C0-B0B6-67A431DB90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200" y="6181200"/>
            <a:ext cx="1800000" cy="9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88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Name"/>
          <p:cNvSpPr txBox="1"/>
          <p:nvPr userDrawn="1"/>
        </p:nvSpPr>
        <p:spPr>
          <a:xfrm>
            <a:off x="565201" y="4051946"/>
            <a:ext cx="5530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2000" b="1" noProof="1"/>
              <a:t>Rob van den Dool-Wamelink</a:t>
            </a:r>
          </a:p>
        </p:txBody>
      </p:sp>
      <p:sp>
        <p:nvSpPr>
          <p:cNvPr id="24" name="sJobtitle"/>
          <p:cNvSpPr txBox="1"/>
          <p:nvPr userDrawn="1"/>
        </p:nvSpPr>
        <p:spPr>
          <a:xfrm>
            <a:off x="565201" y="4426790"/>
            <a:ext cx="5530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nl-NL" sz="1400" noProof="1"/>
          </a:p>
        </p:txBody>
      </p:sp>
      <p:sp>
        <p:nvSpPr>
          <p:cNvPr id="25" name="sAvailability"/>
          <p:cNvSpPr txBox="1"/>
          <p:nvPr userDrawn="1"/>
        </p:nvSpPr>
        <p:spPr>
          <a:xfrm>
            <a:off x="561928" y="4732193"/>
            <a:ext cx="5530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nl-NL" sz="1400" noProof="1">
              <a:solidFill>
                <a:schemeClr val="tx2"/>
              </a:solidFill>
            </a:endParaRPr>
          </a:p>
        </p:txBody>
      </p:sp>
      <p:sp>
        <p:nvSpPr>
          <p:cNvPr id="26" name="sAddressLine1"/>
          <p:cNvSpPr txBox="1"/>
          <p:nvPr userDrawn="1"/>
        </p:nvSpPr>
        <p:spPr>
          <a:xfrm>
            <a:off x="565201" y="5805453"/>
            <a:ext cx="5530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400" noProof="1"/>
              <a:t>Vogelsanglaan 1 | Postbus 85002 | 3508 AA Utrecht</a:t>
            </a:r>
          </a:p>
        </p:txBody>
      </p:sp>
      <p:sp>
        <p:nvSpPr>
          <p:cNvPr id="27" name="sAddressLine2"/>
          <p:cNvSpPr txBox="1"/>
          <p:nvPr userDrawn="1"/>
        </p:nvSpPr>
        <p:spPr>
          <a:xfrm>
            <a:off x="565201" y="6111694"/>
            <a:ext cx="5530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400" noProof="1"/>
              <a:t>M  | E  | www.marnixacademie.nl</a:t>
            </a:r>
          </a:p>
        </p:txBody>
      </p:sp>
      <p:pic>
        <p:nvPicPr>
          <p:cNvPr id="3" name="sLogo1">
            <a:extLst>
              <a:ext uri="{FF2B5EF4-FFF2-40B4-BE49-F238E27FC236}">
                <a16:creationId xmlns:a16="http://schemas.microsoft.com/office/drawing/2014/main" id="{4D20EDBA-DA87-4430-BAE8-CCF047C555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0" y="5277600"/>
            <a:ext cx="3420000" cy="38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441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C716A-BBB2-3E74-8907-ABE89393F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852009E-291E-FB28-555D-3CD55860B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2922BA-2B57-430C-A778-C579C18A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5EA984-5913-2194-CE3B-A07A2B9BF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4C1AE9-A121-1036-1673-963F7600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108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7A4ED-2B40-8BDB-BC26-F0C5D5E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F9CF7-5954-53F2-6B2A-9C2BE954A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BEAA52-B32E-7C6F-BCA6-71F648FA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FA7BDE-30BF-3987-FCFC-9942ED274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FDBAF1-2991-78A0-5FD7-EBA016DB0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893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DD711-A743-C76A-2B44-6C26AABC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966031-F2E5-0BB7-37C9-07B299027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518A5F-9C4E-7369-DD05-1E1CCA57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CF6E1-C545-CCC5-298F-E9682F86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76C843-9834-1540-3991-6039598D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492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B55B1-A102-E170-5C40-991C8D717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80B5E-7323-9C4F-2B98-7145A4B08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80F827-EE79-C4A7-A5CD-592D43C57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139A11-87B8-4040-651A-E7684F4A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F3C9C8-C827-B77D-2D14-54D62A6A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8D0152-25BB-CD8D-A679-A045B5D73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235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3BAEB-6CF3-C32B-30CE-8C87717E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A2F235-B70B-DB0C-7B2D-8AF3383A5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D467E9-64C2-F833-AD07-BD18E4E5A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3D60C5C-692B-54BA-EC64-1EFA611F9F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7A041B-51B8-0FD1-36DB-0E4FB9647F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7130E1C-4DDB-AA83-04D5-827C7839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CBE63B-97A1-8291-9AEA-D53B71B1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572B7E-0BDE-E8DD-3B5A-C6209959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363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70E35-F262-6307-9C80-3B5355597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4E7E2F-C37C-9683-DD30-A7A826957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73184F-E061-5197-36E0-EDCEA61B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8A2C37-D788-231F-6B4C-C8F218A5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685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rood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ctrTitle"/>
          </p:nvPr>
        </p:nvSpPr>
        <p:spPr>
          <a:xfrm>
            <a:off x="540000" y="4662383"/>
            <a:ext cx="10756800" cy="844810"/>
          </a:xfrm>
          <a:solidFill>
            <a:schemeClr val="accent1"/>
          </a:solidFill>
        </p:spPr>
        <p:txBody>
          <a:bodyPr lIns="360000" tIns="288000" rIns="360000" anchor="b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sSubtitle"/>
          <p:cNvSpPr>
            <a:spLocks noGrp="1"/>
          </p:cNvSpPr>
          <p:nvPr>
            <p:ph type="subTitle" idx="1"/>
          </p:nvPr>
        </p:nvSpPr>
        <p:spPr>
          <a:xfrm>
            <a:off x="540000" y="5501394"/>
            <a:ext cx="10756800" cy="740803"/>
          </a:xfrm>
          <a:solidFill>
            <a:schemeClr val="accent1"/>
          </a:solidFill>
        </p:spPr>
        <p:txBody>
          <a:bodyPr lIns="360000" tIns="72000" rIns="360000" bIns="252000">
            <a:spAutoFit/>
          </a:bodyPr>
          <a:lstStyle>
            <a:lvl1pPr marL="0" indent="0" algn="l">
              <a:buNone/>
              <a:defRPr sz="24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1A5F-79AF-4399-9860-C0EE2AD08FF8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5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B4542EA9-CE89-4BCD-937E-391AC940A35F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825580"/>
            <a:ext cx="2286000" cy="25970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11" y="452649"/>
            <a:ext cx="3348000" cy="324197"/>
          </a:xfrm>
          <a:prstGeom prst="rect">
            <a:avLst/>
          </a:prstGeom>
        </p:spPr>
      </p:pic>
      <p:pic>
        <p:nvPicPr>
          <p:cNvPr id="10" name="sLogo7">
            <a:extLst>
              <a:ext uri="{FF2B5EF4-FFF2-40B4-BE49-F238E27FC236}">
                <a16:creationId xmlns:a16="http://schemas.microsoft.com/office/drawing/2014/main" id="{DD135D9E-8B07-4341-88A9-9869665D25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824400"/>
            <a:ext cx="2286000" cy="26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46296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4D7D1F-E3CF-ADF0-3F4D-9526783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9C24F6-B252-656B-E921-57E43ADF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0632B72-12BD-515D-C7E9-694D103B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118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1B148-6586-0441-FE17-A1C197FF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EFAD67-52FD-34A9-61CF-EE5DDE688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1013D0-8A1B-D5B4-94F5-DD7AD85E3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1FD600-A941-186D-FA73-70DF9EB98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B379D6-3DD0-8312-C0C1-2B47C8DD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D78683-A77C-DB49-D039-6C4DEC1A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315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A476A-57E9-0DAB-CFDC-86ECEF13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6396C09-9D67-FFBF-E77D-367764E4A8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22C5E4-71ED-0C3B-E902-E90E47F1F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6E76C8-1E84-18C0-625A-DDCF913F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8EFE11-9CD8-1BF7-E9EA-AC62ABC6F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7820BB-2B6A-DF33-A6B5-0900FD7A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777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6CEDF-0A01-6631-88C5-263D6FC4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8FFC0E8-ABE4-31EB-AD56-627757B4C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4FBD7F-46E3-23C3-1615-DE60750F5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22F426-D412-80A6-8927-510799A2D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58B2D9-311C-E7AA-F35D-10625EAB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532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5763FF-4277-A2F6-085F-656DED1E5B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E22A55-8B09-93E2-F4AE-F368E60C5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B8FBF2-067C-A7BF-63A9-7652058C9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38C37F-B1D6-50E8-4682-7A08F361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775D78-331B-CBD6-9BFC-D9172189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9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(gro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1E4E-9044-4B99-9896-E99BB9CC5B64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4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80FB565D-D144-4E88-B0BF-05409837C2E8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sContent"/>
          <p:cNvSpPr>
            <a:spLocks noGrp="1"/>
          </p:cNvSpPr>
          <p:nvPr>
            <p:ph type="body" sz="quarter" idx="13"/>
          </p:nvPr>
        </p:nvSpPr>
        <p:spPr>
          <a:xfrm>
            <a:off x="900000" y="1720800"/>
            <a:ext cx="10753200" cy="352425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3200"/>
            </a:lvl1pPr>
            <a:lvl2pPr>
              <a:lnSpc>
                <a:spcPct val="90000"/>
              </a:lnSpc>
              <a:defRPr sz="3200"/>
            </a:lvl2pPr>
            <a:lvl3pPr>
              <a:lnSpc>
                <a:spcPct val="90000"/>
              </a:lnSpc>
              <a:defRPr sz="3200"/>
            </a:lvl3pPr>
            <a:lvl4pPr>
              <a:lnSpc>
                <a:spcPct val="90000"/>
              </a:lnSpc>
              <a:defRPr sz="3200"/>
            </a:lvl4pPr>
            <a:lvl5pPr>
              <a:lnSpc>
                <a:spcPct val="90000"/>
              </a:lnSpc>
              <a:defRPr sz="320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645669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sContent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6FB9-4111-436F-9145-8BB8A739549C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5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12BF7B8C-67F4-42CB-8216-B86ACB3F758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4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sContent1"/>
          <p:cNvSpPr>
            <a:spLocks noGrp="1"/>
          </p:cNvSpPr>
          <p:nvPr>
            <p:ph sz="half" idx="1"/>
          </p:nvPr>
        </p:nvSpPr>
        <p:spPr>
          <a:xfrm>
            <a:off x="899997" y="1720800"/>
            <a:ext cx="5198400" cy="37872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sContent2"/>
          <p:cNvSpPr>
            <a:spLocks noGrp="1"/>
          </p:cNvSpPr>
          <p:nvPr>
            <p:ph sz="half" idx="2"/>
          </p:nvPr>
        </p:nvSpPr>
        <p:spPr>
          <a:xfrm>
            <a:off x="6454798" y="1720800"/>
            <a:ext cx="5198400" cy="37872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F959-F740-4FAA-B982-D41D5DFEA194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6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D2A89C81-7EB8-484C-86BF-15BAC9D5A34C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511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FAC54-BC8F-47A7-B723-4C53EF766FD2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4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6DB205A2-020B-4079-B901-F6205BC2F9A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890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C821-79A4-4C11-8678-C1E9CA88CEB1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3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81397039-39F2-463B-A031-19B3E20AFC0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413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ontent1"/>
          <p:cNvSpPr>
            <a:spLocks noGrp="1"/>
          </p:cNvSpPr>
          <p:nvPr>
            <p:ph idx="1"/>
          </p:nvPr>
        </p:nvSpPr>
        <p:spPr>
          <a:xfrm>
            <a:off x="900000" y="1720800"/>
            <a:ext cx="5198400" cy="378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E256-4384-40A0-BF02-1500E9529AE4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6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436CBA26-01F3-41F6-BAE6-25B61EFB440F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6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8" name="sContent2"/>
          <p:cNvSpPr>
            <a:spLocks noGrp="1"/>
          </p:cNvSpPr>
          <p:nvPr>
            <p:ph type="body" sz="quarter" idx="14"/>
          </p:nvPr>
        </p:nvSpPr>
        <p:spPr>
          <a:xfrm>
            <a:off x="6454800" y="1720800"/>
            <a:ext cx="5198400" cy="3866400"/>
          </a:xfrm>
        </p:spPr>
        <p:txBody>
          <a:bodyPr anchor="b" anchorCtr="0"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75499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 (br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ontent1"/>
          <p:cNvSpPr>
            <a:spLocks noGrp="1"/>
          </p:cNvSpPr>
          <p:nvPr>
            <p:ph idx="1"/>
          </p:nvPr>
        </p:nvSpPr>
        <p:spPr>
          <a:xfrm>
            <a:off x="900000" y="1720800"/>
            <a:ext cx="6998400" cy="378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s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8A724-18E7-4933-8FF0-67A3F72897E9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6" name="sFoo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SlideNumb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dirty="0"/>
              <a:t> | </a:t>
            </a:r>
            <a:fld id="{69637B3C-40E1-4154-A539-F46A00F8F18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6" name="s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18" name="sContent2"/>
          <p:cNvSpPr>
            <a:spLocks noGrp="1"/>
          </p:cNvSpPr>
          <p:nvPr>
            <p:ph type="body" sz="quarter" idx="14"/>
          </p:nvPr>
        </p:nvSpPr>
        <p:spPr>
          <a:xfrm>
            <a:off x="8254800" y="1720800"/>
            <a:ext cx="3398400" cy="3866400"/>
          </a:xfrm>
        </p:spPr>
        <p:txBody>
          <a:bodyPr anchor="b" anchorCtr="0"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201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m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m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itle"/>
          <p:cNvSpPr>
            <a:spLocks noGrp="1"/>
          </p:cNvSpPr>
          <p:nvPr>
            <p:ph type="title"/>
          </p:nvPr>
        </p:nvSpPr>
        <p:spPr>
          <a:xfrm>
            <a:off x="900000" y="605756"/>
            <a:ext cx="10753200" cy="10512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sContent"/>
          <p:cNvSpPr>
            <a:spLocks noGrp="1"/>
          </p:cNvSpPr>
          <p:nvPr>
            <p:ph type="body" idx="1"/>
          </p:nvPr>
        </p:nvSpPr>
        <p:spPr>
          <a:xfrm>
            <a:off x="899998" y="1719617"/>
            <a:ext cx="10753200" cy="3787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  <a:p>
            <a:pPr lvl="5"/>
            <a:r>
              <a:rPr lang="nl-NL" dirty="0"/>
              <a:t>Zesde niveau</a:t>
            </a:r>
          </a:p>
          <a:p>
            <a:pPr lvl="6"/>
            <a:r>
              <a:rPr lang="nl-NL" dirty="0"/>
              <a:t>Zevende niveau</a:t>
            </a:r>
          </a:p>
          <a:p>
            <a:pPr lvl="7"/>
            <a:r>
              <a:rPr lang="nl-NL" dirty="0"/>
              <a:t>Achtste niveau</a:t>
            </a:r>
          </a:p>
          <a:p>
            <a:pPr lvl="8"/>
            <a:r>
              <a:rPr lang="nl-NL" dirty="0"/>
              <a:t>Negende niveau</a:t>
            </a:r>
          </a:p>
        </p:txBody>
      </p:sp>
      <p:sp>
        <p:nvSpPr>
          <p:cNvPr id="4" name="sDate"/>
          <p:cNvSpPr>
            <a:spLocks noGrp="1"/>
          </p:cNvSpPr>
          <p:nvPr>
            <p:ph type="dt" sz="half" idx="2"/>
          </p:nvPr>
        </p:nvSpPr>
        <p:spPr>
          <a:xfrm>
            <a:off x="9853198" y="6498000"/>
            <a:ext cx="1800000" cy="2769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22A66-4842-4E6B-B69F-6F6E5AF1B72A}" type="datetime1">
              <a:rPr lang="nl-NL" smtClean="0"/>
              <a:t>9-4-2025</a:t>
            </a:fld>
            <a:endParaRPr lang="nl-NL" dirty="0"/>
          </a:p>
        </p:txBody>
      </p:sp>
      <p:sp>
        <p:nvSpPr>
          <p:cNvPr id="5" name="sFooter"/>
          <p:cNvSpPr>
            <a:spLocks noGrp="1"/>
          </p:cNvSpPr>
          <p:nvPr>
            <p:ph type="ftr" sz="quarter" idx="3"/>
          </p:nvPr>
        </p:nvSpPr>
        <p:spPr>
          <a:xfrm>
            <a:off x="899999" y="6498000"/>
            <a:ext cx="8825025" cy="2769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SlideNumber"/>
          <p:cNvSpPr>
            <a:spLocks noGrp="1"/>
          </p:cNvSpPr>
          <p:nvPr>
            <p:ph type="sldNum" sz="quarter" idx="4"/>
          </p:nvPr>
        </p:nvSpPr>
        <p:spPr>
          <a:xfrm>
            <a:off x="2700000" y="6060618"/>
            <a:ext cx="2743200" cy="2769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/>
              <a:t> | </a:t>
            </a:r>
            <a:fld id="{14BE45D8-FF3C-4740-9A17-0EC76F70202C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8" name="sLogo4">
            <a:extLst>
              <a:ext uri="{FF2B5EF4-FFF2-40B4-BE49-F238E27FC236}">
                <a16:creationId xmlns:a16="http://schemas.microsoft.com/office/drawing/2014/main" id="{6003855F-157E-4DD2-A1DF-B2B0D3254DB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076800"/>
            <a:ext cx="1800000" cy="204940"/>
          </a:xfrm>
          <a:prstGeom prst="rect">
            <a:avLst/>
          </a:prstGeom>
        </p:spPr>
      </p:pic>
      <p:pic>
        <p:nvPicPr>
          <p:cNvPr id="10" name="sLogo5">
            <a:extLst>
              <a:ext uri="{FF2B5EF4-FFF2-40B4-BE49-F238E27FC236}">
                <a16:creationId xmlns:a16="http://schemas.microsoft.com/office/drawing/2014/main" id="{83901AA0-F0A6-46BF-A8EC-C2635E7D5CF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200" y="6181200"/>
            <a:ext cx="1800000" cy="9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92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52" r:id="rId5"/>
    <p:sldLayoutId id="2147483654" r:id="rId6"/>
    <p:sldLayoutId id="2147483655" r:id="rId7"/>
    <p:sldLayoutId id="2147483656" r:id="rId8"/>
    <p:sldLayoutId id="2147483658" r:id="rId9"/>
    <p:sldLayoutId id="2147483657" r:id="rId10"/>
    <p:sldLayoutId id="2147483659" r:id="rId11"/>
    <p:sldLayoutId id="2147483660" r:id="rId12"/>
    <p:sldLayoutId id="214748366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Calibri" panose="020F0502020204030204" pitchFamily="34" charset="0"/>
        <a:buChar char="​"/>
        <a:defRPr sz="24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Calibri" panose="020F0502020204030204" pitchFamily="34" charset="0"/>
        <a:buChar char="​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360000" indent="-3600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720000" indent="-3600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080000" indent="-360000" algn="l" defTabSz="914400" rtl="0" eaLnBrk="1" latinLnBrk="0" hangingPunct="1">
        <a:lnSpc>
          <a:spcPct val="120000"/>
        </a:lnSpc>
        <a:spcBef>
          <a:spcPts val="500"/>
        </a:spcBef>
        <a:buFont typeface="Calibri" panose="020F0502020204030204" pitchFamily="34" charset="0"/>
        <a:buChar char="-"/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1440000" indent="-3600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2"/>
          </a:solidFill>
          <a:latin typeface="+mn-lt"/>
          <a:ea typeface="+mn-ea"/>
          <a:cs typeface="+mn-cs"/>
        </a:defRPr>
      </a:lvl6pPr>
      <a:lvl7pPr marL="1800000" indent="-360000" algn="l" defTabSz="914400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2"/>
          </a:solidFill>
          <a:latin typeface="+mn-lt"/>
          <a:ea typeface="+mn-ea"/>
          <a:cs typeface="+mn-cs"/>
        </a:defRPr>
      </a:lvl7pPr>
      <a:lvl8pPr marL="2160000" indent="-360000" algn="l" defTabSz="914400" rtl="0" eaLnBrk="1" latinLnBrk="0" hangingPunct="1">
        <a:lnSpc>
          <a:spcPct val="120000"/>
        </a:lnSpc>
        <a:spcBef>
          <a:spcPts val="500"/>
        </a:spcBef>
        <a:buFont typeface="Calibri" panose="020F0502020204030204" pitchFamily="34" charset="0"/>
        <a:buChar char="-"/>
        <a:defRPr sz="2400" kern="1200">
          <a:solidFill>
            <a:schemeClr val="tx2"/>
          </a:solidFill>
          <a:latin typeface="+mn-lt"/>
          <a:ea typeface="+mn-ea"/>
          <a:cs typeface="+mn-cs"/>
        </a:defRPr>
      </a:lvl8pPr>
      <a:lvl9pPr marL="2520000" indent="-3600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70000"/>
        <a:buFont typeface="Wingdings" panose="05000000000000000000" pitchFamily="2" charset="2"/>
        <a:buChar char="n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D1DCB1B-407E-D971-D3AC-552B5817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4A08E3-E93D-7669-CC18-88AC344C6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D9A253-FF7F-7022-0D8F-227A62634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D9C1E5-4EE5-9394-8E93-B545E09D4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24366B-8E90-C7A9-371A-93DDDB854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29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5.xml"/><Relationship Id="rId1" Type="http://schemas.openxmlformats.org/officeDocument/2006/relationships/video" Target="https://www.youtube.com/embed/tKvr7isHGAQ?feature=oembed" TargetMode="Externa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schermopname, tekst, cirkel, ontwerp&#10;&#10;Door AI gegenereerde inhoud is mogelijk onjuist.">
            <a:extLst>
              <a:ext uri="{FF2B5EF4-FFF2-40B4-BE49-F238E27FC236}">
                <a16:creationId xmlns:a16="http://schemas.microsoft.com/office/drawing/2014/main" id="{E5D54D21-C43D-7D51-D8D3-0D6B677F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351" y="1034267"/>
            <a:ext cx="6628153" cy="3722956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2F7CC36B-2097-B027-0708-F80BE51E31BB}"/>
              </a:ext>
            </a:extLst>
          </p:cNvPr>
          <p:cNvSpPr/>
          <p:nvPr/>
        </p:nvSpPr>
        <p:spPr>
          <a:xfrm>
            <a:off x="5069541" y="-8181"/>
            <a:ext cx="7098847" cy="6557039"/>
          </a:xfrm>
          <a:prstGeom prst="rect">
            <a:avLst/>
          </a:prstGeom>
          <a:solidFill>
            <a:srgbClr val="EA4E1B"/>
          </a:solidFill>
          <a:ln>
            <a:solidFill>
              <a:srgbClr val="EA4E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BD161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CE64603-CE99-784A-5EB3-00290C4EECDB}"/>
              </a:ext>
            </a:extLst>
          </p:cNvPr>
          <p:cNvSpPr txBox="1"/>
          <p:nvPr/>
        </p:nvSpPr>
        <p:spPr>
          <a:xfrm>
            <a:off x="5505558" y="3180193"/>
            <a:ext cx="5297289" cy="189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92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Nood aan de man! 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2095C8F7-B926-3680-F019-F3EA0C585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25" y="6008511"/>
            <a:ext cx="12202525" cy="841306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1504EB-3FCC-62CC-5A82-18EAD3704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431" y="6071620"/>
            <a:ext cx="2707579" cy="58797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5052BE9F-6E34-0F9A-897F-101C1096BE24}"/>
              </a:ext>
            </a:extLst>
          </p:cNvPr>
          <p:cNvSpPr txBox="1"/>
          <p:nvPr/>
        </p:nvSpPr>
        <p:spPr>
          <a:xfrm>
            <a:off x="5572793" y="5093249"/>
            <a:ext cx="666283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nl-NL" sz="2800" cap="all" dirty="0">
                <a:solidFill>
                  <a:srgbClr val="FFFFFF"/>
                </a:solidFill>
              </a:rPr>
              <a:t>(Barst het van de vrouwen, is het weer niet goed)</a:t>
            </a:r>
          </a:p>
        </p:txBody>
      </p:sp>
    </p:spTree>
    <p:extLst>
      <p:ext uri="{BB962C8B-B14F-4D97-AF65-F5344CB8AC3E}">
        <p14:creationId xmlns:p14="http://schemas.microsoft.com/office/powerpoint/2010/main" val="2748839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7F350-CFF6-7AB7-6593-169658CE6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844139-1678-D050-A8BC-14FC39CA3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7BEF945-2A99-6F51-CC61-37FF96BF9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688EFB8-23B1-697D-754C-F2B051998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5" y="280987"/>
            <a:ext cx="10458450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82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624728D-1ED2-C76B-7A55-186958E13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729561-3896-2DCA-183B-B8A198F9C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Waar zouden mannelijke studenten tegenaan kunnen lopen als ze op de Marnix (komen) studeren?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5BA2A9-D8AA-A9A3-15CA-8B0244969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/>
              <a:t>Voltijd studenten komen op leerpleinen terecht en kunnen het overzicht verliezen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Het curriculum sluit niet aan bij de ontwikkeling van het brein van jongens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De PABO is niet bekend bij jongens op middelbare scholen. 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Er zitten minder jongens op de PABO, ze komen in klassen terecht met veel meisjes (feminiene cultuur)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Het vak heeft geen status/ aanzien het is niet cool om naar de pabo te gaan.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Jongens willen wellicht meer in de bovenbouw lesgeven en “moeten” ook in de onderbouw stagelopen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3E1AC7F-D391-F8E2-F0CD-FD9B1A07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14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07BB689-87D6-B6AC-7180-368C0A336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FBDD3-9250-8916-C5D3-A9E7551DF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zijn volgens jou de onderwijsbehoeften van mannelijke studenten?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DDB1D6-1486-6F51-6E11-E514B205C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/>
              <a:t>Jongens indelen bij andere jongens, koppelen aan </a:t>
            </a:r>
            <a:r>
              <a:rPr lang="nl-NL" err="1"/>
              <a:t>peers</a:t>
            </a:r>
            <a:endParaRPr lang="nl-NL"/>
          </a:p>
          <a:p>
            <a:pPr marL="457200" indent="-457200">
              <a:buFont typeface="+mj-lt"/>
              <a:buAutoNum type="arabicPeriod"/>
            </a:pPr>
            <a:r>
              <a:rPr lang="nl-NL"/>
              <a:t>Jongens koppelen aan mannelijke mentor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Aansluiten bij de breinontwikkeling van jongens (hoe?)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Niet te veel in detail, doelgericht lesgeven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Vraag het aan studenten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407971F-1602-A40B-0C88-557C0A81C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672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6D62749-F5CC-71B5-7760-BD79A467C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C1C03-1246-8068-B428-15B4F510A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doe je al om tegemoet te komen aan de onderwijsbehoeften van mannelijke studenten?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5FA8F5-3364-B3A3-8C20-8858AC278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/>
              <a:t>Het platform van Rutger Bregman samen bekijken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Voorbeelden geven van mannen uit onderwijsveld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In gesprek gaan en blijven over onderwijsbehoeften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Jongens ondersteunen met plannen (jongensbrein anders dan meisjesbrein)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174FA03-A7DE-E8CF-447A-C0D46AD3F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676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03E1512-1E2E-FCA9-B829-ADA67DB6F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64D698-3C13-1EBD-6A3B-B6AEDB4E3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Wat zou jij nog meer kunnen doen in jouw vak kunnen doen om tegemoet te komen aan onderwijsbehoeften van mannelijke studenten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A78582-8D86-74A9-DA9E-69D5FFF43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/>
              <a:t>In kaart brengen hoe we </a:t>
            </a:r>
            <a:r>
              <a:rPr lang="nl-NL" err="1"/>
              <a:t>OWE’s</a:t>
            </a:r>
            <a:r>
              <a:rPr lang="nl-NL"/>
              <a:t> beter kunnen vormgeven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Minder reflecteren (want dat willen ze niet, maar is wel belangrijk)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Student meer aan zet, autonomie en betrekken bij onderwijsinhoud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Geen </a:t>
            </a:r>
            <a:r>
              <a:rPr lang="nl-NL" err="1"/>
              <a:t>good</a:t>
            </a:r>
            <a:r>
              <a:rPr lang="nl-NL"/>
              <a:t> </a:t>
            </a:r>
            <a:r>
              <a:rPr lang="nl-NL" err="1"/>
              <a:t>practice</a:t>
            </a:r>
            <a:r>
              <a:rPr lang="nl-NL"/>
              <a:t> lessen geven waarin studenten de kinderen spelen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80A2895-3D07-E9FD-9C75-78529319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752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A75BB51-3FC3-8D77-0A61-ED086D5F4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7A17F-6435-946F-7BC1-116A01EDC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Wat zou de Marnix kunnen doen om mannelijke studenten te werven / te behouden?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0A4FD6-01BF-FF41-2216-DBB6FB22B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98" y="1719616"/>
            <a:ext cx="10753200" cy="4244303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/>
              <a:t>Bij de ingang fotogalerij waar diversiteit in onderwijs uit blijkt.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Geen onderbouwstage in eerste periode propedeuse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Marketing imago, ook bij ouders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Jongens laten realiseren dat ze echt iets kunnen bijdragen. Het is zinvol voor kinderen als er mannen op een basisschool rondlopen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Inzicht geven in carrièremogelijkheden in het onderwijs (je hebt vanaf eerste dag een leidinggevende functie)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Ambassadeurs aanstellen die lobbyen voor mannen in het onderwijs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Onderzoek doen naar </a:t>
            </a:r>
            <a:r>
              <a:rPr lang="nl-NL" err="1"/>
              <a:t>uitvalsoorzaken</a:t>
            </a:r>
            <a:endParaRPr lang="nl-NL"/>
          </a:p>
          <a:p>
            <a:pPr marL="457200" indent="-457200">
              <a:buFont typeface="+mj-lt"/>
              <a:buAutoNum type="arabicPeriod"/>
            </a:pPr>
            <a:r>
              <a:rPr lang="nl-NL"/>
              <a:t>Breder stage-aanbod, openbare- islamitische scholen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Visueel representeren in uitingen vanuit Marniximago. Verhalen van mannen in onderwijs naar buiten brengen. (bijvoorbeeld ook in onderbouw)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Minor wetenschap en techniek is populair bij mannen/jongens. Daar gebruik van maken.</a:t>
            </a:r>
          </a:p>
          <a:p>
            <a:pPr marL="457200" indent="-457200">
              <a:buFont typeface="+mj-lt"/>
              <a:buAutoNum type="arabicPeriod"/>
            </a:pPr>
            <a:r>
              <a:rPr lang="nl-NL"/>
              <a:t>Kennis ophalen bij andere </a:t>
            </a:r>
            <a:r>
              <a:rPr lang="nl-NL" err="1"/>
              <a:t>pabo’s</a:t>
            </a:r>
            <a:r>
              <a:rPr lang="nl-NL"/>
              <a:t>. -&gt; Thomas Moore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E344B3-7D64-022D-26F5-EFA2ADA4F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90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64B20-00E2-1115-940E-D70D7B33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3881718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Titel</a:t>
            </a:r>
          </a:p>
        </p:txBody>
      </p:sp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0F9B627C-528A-2588-B6F2-7EDF4E3C4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effectLst/>
                <a:latin typeface="Aptos" panose="020B0004020202020204" pitchFamily="34" charset="0"/>
              </a:rPr>
              <a:t>Voeg hier een tekst toe...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50FF6326-5469-D8A2-7614-CB8F93C33CE5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3256137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200" spc="300" dirty="0">
                <a:solidFill>
                  <a:srgbClr val="5A1C1D"/>
                </a:solidFill>
                <a:effectLst/>
                <a:latin typeface="Aptos" panose="020B0004020202020204" pitchFamily="34" charset="0"/>
              </a:rPr>
              <a:t>Titel presentatie | datum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71FC87DE-A616-298B-FA84-D29028C1D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pic>
        <p:nvPicPr>
          <p:cNvPr id="3" name="Onlinemedia 2" title="Voor één dag alleen meesters op Peetersschool">
            <a:hlinkClick r:id="" action="ppaction://media"/>
            <a:extLst>
              <a:ext uri="{FF2B5EF4-FFF2-40B4-BE49-F238E27FC236}">
                <a16:creationId xmlns:a16="http://schemas.microsoft.com/office/drawing/2014/main" id="{72CC13E9-C338-5E09-76C0-F5C7867EF07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16000" y="558800"/>
            <a:ext cx="10160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9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D1886-4476-A2F9-B253-32C1466F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Cijfers over mannen op de Pabo (divers voor de klas, 2024)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26DA22-D028-6EBD-9875-AB8B6A66B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/>
              <a:t>Landelijk 24% mannelijke studenten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/>
              <a:t>33% haalt na 5 jaar diploma (bij vrouwen is dat 66%)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/>
              <a:t>Instroom Pabo:  25%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/>
              <a:t>Uitstroom Pabo: 13%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/>
              <a:t>Werkveld </a:t>
            </a:r>
            <a:r>
              <a:rPr lang="nl-NL"/>
              <a:t>11% </a:t>
            </a:r>
            <a:endParaRPr lang="nl-NL" dirty="0"/>
          </a:p>
          <a:p>
            <a:pPr>
              <a:buNone/>
            </a:pPr>
            <a:br>
              <a:rPr lang="nl-NL" dirty="0"/>
            </a:br>
            <a:endParaRPr lang="nl-NL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9A7BDE9-7422-E31F-28EB-A61C3384C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3</a:t>
            </a:fld>
            <a:endParaRPr lang="nl-NL"/>
          </a:p>
        </p:txBody>
      </p:sp>
      <p:graphicFrame>
        <p:nvGraphicFramePr>
          <p:cNvPr id="7" name="Grafiek 6">
            <a:extLst>
              <a:ext uri="{FF2B5EF4-FFF2-40B4-BE49-F238E27FC236}">
                <a16:creationId xmlns:a16="http://schemas.microsoft.com/office/drawing/2014/main" id="{0ACC7D9E-420A-2DC6-44D1-FE38516B4341}"/>
              </a:ext>
            </a:extLst>
          </p:cNvPr>
          <p:cNvGraphicFramePr/>
          <p:nvPr/>
        </p:nvGraphicFramePr>
        <p:xfrm>
          <a:off x="4720870" y="2857607"/>
          <a:ext cx="3893787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ek 9">
            <a:extLst>
              <a:ext uri="{FF2B5EF4-FFF2-40B4-BE49-F238E27FC236}">
                <a16:creationId xmlns:a16="http://schemas.microsoft.com/office/drawing/2014/main" id="{204162D6-2081-602D-68C0-1EF42D5BDB6C}"/>
              </a:ext>
            </a:extLst>
          </p:cNvPr>
          <p:cNvGraphicFramePr/>
          <p:nvPr/>
        </p:nvGraphicFramePr>
        <p:xfrm>
          <a:off x="6931901" y="2857607"/>
          <a:ext cx="3893787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iek 10">
            <a:extLst>
              <a:ext uri="{FF2B5EF4-FFF2-40B4-BE49-F238E27FC236}">
                <a16:creationId xmlns:a16="http://schemas.microsoft.com/office/drawing/2014/main" id="{88EE338A-EAF5-23F4-52D9-3BA8C7675E1E}"/>
              </a:ext>
            </a:extLst>
          </p:cNvPr>
          <p:cNvGraphicFramePr/>
          <p:nvPr/>
        </p:nvGraphicFramePr>
        <p:xfrm>
          <a:off x="9142932" y="2857606"/>
          <a:ext cx="3893787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7154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91AB48-527E-CBAF-4A60-9FCEFDDBF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Denktafels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AE05A-83E1-587F-52DE-0171FE966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98" y="1719616"/>
            <a:ext cx="10753200" cy="4341001"/>
          </a:xfrm>
        </p:spPr>
        <p:txBody>
          <a:bodyPr>
            <a:normAutofit fontScale="70000" lnSpcReduction="20000"/>
          </a:bodyPr>
          <a:lstStyle/>
          <a:p>
            <a:pPr rtl="0"/>
            <a:r>
              <a:rPr lang="nl-NL" dirty="0"/>
              <a:t>1. Identificeren van onderwijsbehoeftes</a:t>
            </a:r>
          </a:p>
          <a:p>
            <a:pPr rtl="0"/>
            <a:r>
              <a:rPr lang="nl-NL" dirty="0">
                <a:effectLst/>
              </a:rPr>
              <a:t>-Waar zouden mannelijke studenten tegenaan kunnen lopen in praktijkleren?</a:t>
            </a:r>
          </a:p>
          <a:p>
            <a:pPr rtl="0"/>
            <a:r>
              <a:rPr lang="nl-NL" dirty="0">
                <a:effectLst/>
              </a:rPr>
              <a:t>-Wat zijn volgens jou de onderwijsbehoeften van mannelijke studenten binnen praktijkleren?</a:t>
            </a:r>
          </a:p>
          <a:p>
            <a:pPr rtl="0"/>
            <a:br>
              <a:rPr lang="nl-NL" dirty="0">
                <a:effectLst/>
              </a:rPr>
            </a:br>
            <a:r>
              <a:rPr lang="nl-NL" dirty="0">
                <a:effectLst/>
              </a:rPr>
              <a:t>2. </a:t>
            </a:r>
            <a:r>
              <a:rPr lang="nl-NL" dirty="0"/>
              <a:t>Tegemoet komen aan o</a:t>
            </a:r>
            <a:r>
              <a:rPr lang="nl-NL" dirty="0">
                <a:effectLst/>
              </a:rPr>
              <a:t>nderwijsbehoeftes</a:t>
            </a:r>
          </a:p>
          <a:p>
            <a:pPr rtl="0"/>
            <a:r>
              <a:rPr lang="nl-NL" dirty="0">
                <a:effectLst/>
              </a:rPr>
              <a:t>-Wat doe je al om tegemoet te komen aan de onderwijsbehoeften van mannelijke studenten?</a:t>
            </a:r>
          </a:p>
          <a:p>
            <a:pPr rtl="0"/>
            <a:r>
              <a:rPr lang="nl-NL" dirty="0">
                <a:effectLst/>
              </a:rPr>
              <a:t>-Wat zou jij nog meer kunnen doen in jouw </a:t>
            </a:r>
            <a:r>
              <a:rPr lang="nl-NL" dirty="0"/>
              <a:t>school/ bestuur </a:t>
            </a:r>
            <a:r>
              <a:rPr lang="nl-NL" dirty="0">
                <a:effectLst/>
              </a:rPr>
              <a:t>om tegemoet te komen aan de onderwijsbehoeften van jongens/ mannen?</a:t>
            </a:r>
            <a:br>
              <a:rPr lang="nl-NL" dirty="0">
                <a:effectLst/>
              </a:rPr>
            </a:br>
            <a:endParaRPr lang="nl-NL" dirty="0">
              <a:effectLst/>
            </a:endParaRPr>
          </a:p>
          <a:p>
            <a:pPr rtl="0"/>
            <a:r>
              <a:rPr lang="nl-NL" dirty="0">
                <a:effectLst/>
              </a:rPr>
              <a:t>3. Werving</a:t>
            </a:r>
          </a:p>
          <a:p>
            <a:pPr rtl="0"/>
            <a:r>
              <a:rPr lang="nl-NL" dirty="0">
                <a:effectLst/>
              </a:rPr>
              <a:t>-Out of </a:t>
            </a:r>
            <a:r>
              <a:rPr lang="nl-NL" dirty="0" err="1">
                <a:effectLst/>
              </a:rPr>
              <a:t>the</a:t>
            </a:r>
            <a:r>
              <a:rPr lang="nl-NL" dirty="0">
                <a:effectLst/>
              </a:rPr>
              <a:t> box flap! Hoe krijgen we ze en behouden we ze? (Wat </a:t>
            </a:r>
            <a:r>
              <a:rPr lang="nl-NL" dirty="0"/>
              <a:t>houdt</a:t>
            </a:r>
            <a:r>
              <a:rPr lang="nl-NL" dirty="0">
                <a:effectLst/>
              </a:rPr>
              <a:t> mannelijke studenten op de PABO)</a:t>
            </a:r>
          </a:p>
          <a:p>
            <a:pPr rtl="0"/>
            <a:r>
              <a:rPr lang="nl-NL" dirty="0">
                <a:effectLst/>
              </a:rPr>
              <a:t>-Wat zou de Marnix kunnen doen om mannelijke studenten te werven / te behouden?  </a:t>
            </a: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20DF641-9316-3299-9B13-2A7349D4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5" name="Tekstballon: rechthoek met afgeronde hoeken 4">
            <a:extLst>
              <a:ext uri="{FF2B5EF4-FFF2-40B4-BE49-F238E27FC236}">
                <a16:creationId xmlns:a16="http://schemas.microsoft.com/office/drawing/2014/main" id="{C748A988-515A-CED6-4072-89AAF4076FA9}"/>
              </a:ext>
            </a:extLst>
          </p:cNvPr>
          <p:cNvSpPr/>
          <p:nvPr/>
        </p:nvSpPr>
        <p:spPr>
          <a:xfrm>
            <a:off x="9442116" y="880625"/>
            <a:ext cx="3369501" cy="1402915"/>
          </a:xfrm>
          <a:prstGeom prst="wedgeRoundRectCallout">
            <a:avLst>
              <a:gd name="adj1" fmla="val -62841"/>
              <a:gd name="adj2" fmla="val 125893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met diverse culturele achtergronden</a:t>
            </a:r>
          </a:p>
        </p:txBody>
      </p:sp>
    </p:spTree>
    <p:extLst>
      <p:ext uri="{BB962C8B-B14F-4D97-AF65-F5344CB8AC3E}">
        <p14:creationId xmlns:p14="http://schemas.microsoft.com/office/powerpoint/2010/main" val="371785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C26B2-1160-85DA-4056-B875C8A3F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Studenten op Marnix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8AD28-3A02-6302-EDAE-98C1B0D18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98" y="1719616"/>
            <a:ext cx="10753200" cy="4341001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 err="1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Studiecoaching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met meerdere mannen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ewegend leren op leerplein. actieve werkvormen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euze kunnen maken naar welke stagegroep je gaat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 praktijkscholen mag je zijn zoals je bent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unnen kiezen voor een mannelijke mentor in ieder geval één keer In de opleiding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erwachtingen op leerpleinen goed uitspreken. Voorspelbaarheid is belangrijk, daardoor houden wij overzicht.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Reflecteren vinden wij juist wel belangrijk. Je kunt jezelf dan namelijk steeds verbeteren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</a:t>
            </a:r>
            <a:r>
              <a:rPr lang="nl-NL" sz="2000" kern="100" dirty="0">
                <a:solidFill>
                  <a:schemeClr val="bg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oorlichting op middelbare scholen met mannelijke studenten.</a:t>
            </a:r>
            <a:endParaRPr lang="nl-NL" sz="2000" kern="100" dirty="0">
              <a:solidFill>
                <a:schemeClr val="bg2">
                  <a:lumMod val="7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9D632D-5E81-7745-5174-7401DA30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965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138FFD-4198-F800-9493-083D5786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00" y="0"/>
            <a:ext cx="10753200" cy="954174"/>
          </a:xfrm>
        </p:spPr>
        <p:txBody>
          <a:bodyPr/>
          <a:lstStyle/>
          <a:p>
            <a:r>
              <a:rPr lang="nl-NL" dirty="0"/>
              <a:t>docenten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44BCC0-22F4-5530-F221-E74ED37E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4DFCADC-0AB6-26A6-CF69-428430CFC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EABAF2E-0474-53B9-231F-A13D06440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776" y="4112289"/>
            <a:ext cx="5738949" cy="253127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44E65-3BF5-2B5D-AC0B-EF4375ED9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776" y="753432"/>
            <a:ext cx="5865224" cy="291465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EA1D1B0-7575-8110-1720-487B0057F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13" y="4112289"/>
            <a:ext cx="6123008" cy="2745711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8DB9842B-83F4-BB32-FC37-8D9B16101F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75" y="647282"/>
            <a:ext cx="5969725" cy="318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1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FCFD8C-DACE-E034-9F47-E58DF2EC4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Aanbevelingen “Meer meesters” (2023)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4C8C7F-42FD-5FE7-C07B-AA591DF42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Maak mannen zichtbaar bij werving en voorlichting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Vroeg werven in voortgezet onderwijs en op mbo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Extra begeleiden studenten met mbo achtergrond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Werken aan imago in media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Inclusief klimaat in curriculum borgen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Ruimte geven aan talenten (differentiëren in werkvormen en toetsing)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Studenten beschouwen als aankomende collega’s (informele sfeer)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Mannelijke rolmodellen -&gt; docenten, </a:t>
            </a:r>
            <a:r>
              <a:rPr lang="nl-NL" dirty="0" err="1">
                <a:solidFill>
                  <a:schemeClr val="bg2">
                    <a:lumMod val="75000"/>
                  </a:schemeClr>
                </a:solidFill>
                <a:latin typeface="-apple-system"/>
              </a:rPr>
              <a:t>peers</a:t>
            </a: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 en mentoren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Goede voorbereiding op overstap naar werkzame leven, inductiefase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chemeClr val="bg2">
                    <a:lumMod val="75000"/>
                  </a:schemeClr>
                </a:solidFill>
                <a:latin typeface="-apple-system"/>
              </a:rPr>
              <a:t>Beeld van carrièrekansen schetsen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dirty="0">
              <a:solidFill>
                <a:srgbClr val="242424"/>
              </a:solidFill>
              <a:latin typeface="-apple-system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dirty="0">
              <a:solidFill>
                <a:srgbClr val="242424"/>
              </a:solidFill>
              <a:latin typeface="-apple-system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1" i="0" dirty="0">
              <a:solidFill>
                <a:srgbClr val="242424"/>
              </a:solidFill>
              <a:effectLst/>
              <a:latin typeface="-apple-system"/>
            </a:endParaRP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CE95AF-23F1-5E40-128A-3EAD0ABA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6772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D2BC2F-9BA6-3840-46D6-424028C7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Vergelijken en afronden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EDA3DF-F16C-F003-1828-2D28AF37E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Waar zit de overlap kijkend naar inzichten van studenten, docenten, “Meer Meesters” en jullie?</a:t>
            </a:r>
          </a:p>
          <a:p>
            <a:pPr>
              <a:buNone/>
            </a:pP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/>
              <a:t>Bespreek kort in twee of drietal</a:t>
            </a:r>
          </a:p>
          <a:p>
            <a:pPr>
              <a:buNone/>
            </a:pPr>
            <a:endParaRPr lang="nl-NL" b="0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9D13BBE-EB4C-31A0-269D-7460D2BF0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221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2E466B-FABA-1164-3D0D-7E452DF3C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Namen email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F5A574-3A18-2A43-B12C-2D3FD9DA3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Mogen we contact opnemen in </a:t>
            </a:r>
            <a:r>
              <a:rPr lang="nl-NL"/>
              <a:t>de toekomst?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87CF73D-4CA1-F1E2-C926-3CBEC028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 | </a:t>
            </a:r>
            <a:fld id="{12BF7B8C-67F4-42CB-8216-B86ACB3F7584}" type="slidenum">
              <a:rPr lang="nl-NL" smtClean="0"/>
              <a:pPr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4924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DBSDOCUMENTINFO" val="&lt;?xml version=&quot;1.0&quot; encoding=&quot;utf-16&quot;?&gt;&#10;&lt;documentinfo version=&quot;1.0&quot; projectname=&quot;marnix&quot; projectid=&quot;b0819eac-3070-4d33-9aa6-841bea4a3424&quot; pagemasterid=&quot;00000000-0000-0000-0000-000000000000&quot; documentid=&quot;44e1fd4c4a424ce597825748e60061eb&quot; profileid=&quot;00000000-0000-0000-0000-000000000000&quot; culture=&quot;nl-NL&quot;&gt;&#10;  &lt;content&gt;&#10;    &lt;document sourcepath=&quot;\Presentation&quot; sourceid=&quot;dd52451b-accc-4329-9451-93c06b211abe&quot;&gt;&#10;      &lt;variables&gt;&#10;        &lt;Options /&gt;&#10;        &lt;Title&gt;Minorkeuze VT-BB&lt;/Title&gt;&#10;        &lt;Subtitle&gt;10 april 2020&lt;/Subtitle&gt;&#10;        &lt;SenderData&gt;&#10;          &lt;LocationId&gt;8d147d04-d545-41f4-8aeb-0f65b43a1fe9&lt;/LocationId&gt;&#10;          &lt;EmployeeId&gt;d132e0b8-9ed4-4c53-b8e0-2480c968c602&lt;/EmployeeId&gt;&#10;        &lt;/SenderData&gt;&#10;      &lt;/variables&gt;&#10;    &lt;/document&gt;&#10;  &lt;/content&gt;&#10;&lt;/documentinfo&gt;"/>
  <p:tag name="EDBSPATH" val="\Presentation"/>
</p:tagLst>
</file>

<file path=ppt/theme/theme1.xml><?xml version="1.0" encoding="utf-8"?>
<a:theme xmlns:a="http://schemas.openxmlformats.org/drawingml/2006/main" name="Marnix">
  <a:themeElements>
    <a:clrScheme name="Marnix">
      <a:dk1>
        <a:sysClr val="windowText" lastClr="000000"/>
      </a:dk1>
      <a:lt1>
        <a:sysClr val="window" lastClr="FFFFFF"/>
      </a:lt1>
      <a:dk2>
        <a:srgbClr val="6A6A69"/>
      </a:dk2>
      <a:lt2>
        <a:srgbClr val="B9B9BA"/>
      </a:lt2>
      <a:accent1>
        <a:srgbClr val="C31622"/>
      </a:accent1>
      <a:accent2>
        <a:srgbClr val="DB9E25"/>
      </a:accent2>
      <a:accent3>
        <a:srgbClr val="D2C72A"/>
      </a:accent3>
      <a:accent4>
        <a:srgbClr val="A1BA2E"/>
      </a:accent4>
      <a:accent5>
        <a:srgbClr val="198C7D"/>
      </a:accent5>
      <a:accent6>
        <a:srgbClr val="1B3C7F"/>
      </a:accent6>
      <a:hlink>
        <a:srgbClr val="6D638C"/>
      </a:hlink>
      <a:folHlink>
        <a:srgbClr val="C60086"/>
      </a:folHlink>
    </a:clrScheme>
    <a:fontScheme name="Marnix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arnix.potx" id="{F3B4FEFD-98AC-4463-8C62-C2B21133B577}" vid="{40720A22-CDA7-4D37-8FE3-309011A848E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Marnix">
      <a:dk1>
        <a:sysClr val="windowText" lastClr="000000"/>
      </a:dk1>
      <a:lt1>
        <a:sysClr val="window" lastClr="FFFFFF"/>
      </a:lt1>
      <a:dk2>
        <a:srgbClr val="6A6A69"/>
      </a:dk2>
      <a:lt2>
        <a:srgbClr val="B9B9BA"/>
      </a:lt2>
      <a:accent1>
        <a:srgbClr val="C31622"/>
      </a:accent1>
      <a:accent2>
        <a:srgbClr val="DB9E25"/>
      </a:accent2>
      <a:accent3>
        <a:srgbClr val="D2C72A"/>
      </a:accent3>
      <a:accent4>
        <a:srgbClr val="A1BA2E"/>
      </a:accent4>
      <a:accent5>
        <a:srgbClr val="198C7D"/>
      </a:accent5>
      <a:accent6>
        <a:srgbClr val="1B3C7F"/>
      </a:accent6>
      <a:hlink>
        <a:srgbClr val="6D638C"/>
      </a:hlink>
      <a:folHlink>
        <a:srgbClr val="C60086"/>
      </a:folHlink>
    </a:clrScheme>
    <a:fontScheme name="Marnix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Marnix">
      <a:dk1>
        <a:sysClr val="windowText" lastClr="000000"/>
      </a:dk1>
      <a:lt1>
        <a:sysClr val="window" lastClr="FFFFFF"/>
      </a:lt1>
      <a:dk2>
        <a:srgbClr val="6A6A69"/>
      </a:dk2>
      <a:lt2>
        <a:srgbClr val="B9B9BA"/>
      </a:lt2>
      <a:accent1>
        <a:srgbClr val="C31622"/>
      </a:accent1>
      <a:accent2>
        <a:srgbClr val="DB9E25"/>
      </a:accent2>
      <a:accent3>
        <a:srgbClr val="D2C72A"/>
      </a:accent3>
      <a:accent4>
        <a:srgbClr val="A1BA2E"/>
      </a:accent4>
      <a:accent5>
        <a:srgbClr val="198C7D"/>
      </a:accent5>
      <a:accent6>
        <a:srgbClr val="1B3C7F"/>
      </a:accent6>
      <a:hlink>
        <a:srgbClr val="6D638C"/>
      </a:hlink>
      <a:folHlink>
        <a:srgbClr val="C60086"/>
      </a:folHlink>
    </a:clrScheme>
    <a:fontScheme name="Marnix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D5941979C92F4D85260E9F17E6EFC8" ma:contentTypeVersion="16" ma:contentTypeDescription="Een nieuw document maken." ma:contentTypeScope="" ma:versionID="f35b63cc42fc371b305bf3ea6b39f283">
  <xsd:schema xmlns:xsd="http://www.w3.org/2001/XMLSchema" xmlns:xs="http://www.w3.org/2001/XMLSchema" xmlns:p="http://schemas.microsoft.com/office/2006/metadata/properties" xmlns:ns2="cb77cdb2-d043-49ef-964c-5f83165295b4" xmlns:ns3="c79f7fc8-4be1-468e-8532-b0361ae864ff" targetNamespace="http://schemas.microsoft.com/office/2006/metadata/properties" ma:root="true" ma:fieldsID="3cbd9f234ac125d56b54dc7abeba4124" ns2:_="" ns3:_="">
    <xsd:import namespace="cb77cdb2-d043-49ef-964c-5f83165295b4"/>
    <xsd:import namespace="c79f7fc8-4be1-468e-8532-b0361ae864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77cdb2-d043-49ef-964c-5f8316529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8fae4888-539b-421a-988d-82a1b1fdd0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f7fc8-4be1-468e-8532-b0361ae864f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de83920-75bc-4666-9615-e5e2aa8a7bd0}" ma:internalName="TaxCatchAll" ma:showField="CatchAllData" ma:web="c79f7fc8-4be1-468e-8532-b0361ae864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9f7fc8-4be1-468e-8532-b0361ae864ff">
      <UserInfo>
        <DisplayName>Sandra Riemsma</DisplayName>
        <AccountId>476</AccountId>
        <AccountType/>
      </UserInfo>
    </SharedWithUsers>
    <TaxCatchAll xmlns="c79f7fc8-4be1-468e-8532-b0361ae864ff" xsi:nil="true"/>
    <lcf76f155ced4ddcb4097134ff3c332f xmlns="cb77cdb2-d043-49ef-964c-5f83165295b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4BB8E47-AAA6-4BCD-804B-9196D0E5DD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A242F7-A122-4CA6-B082-68E3A46D67F7}"/>
</file>

<file path=customXml/itemProps3.xml><?xml version="1.0" encoding="utf-8"?>
<ds:datastoreItem xmlns:ds="http://schemas.openxmlformats.org/officeDocument/2006/customXml" ds:itemID="{EB963EF6-3798-44FB-9E3F-0719819EA095}">
  <ds:schemaRefs>
    <ds:schemaRef ds:uri="http://www.w3.org/XML/1998/namespace"/>
    <ds:schemaRef ds:uri="46f95230-8c45-448d-a43f-3630721161f5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70198632-6b8e-4220-97fa-dd8ade7b0852"/>
    <ds:schemaRef ds:uri="555ec292-fae2-4ebd-8372-fa29882c969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7e9b14d975dedbe906ffed0860074e4b1c7bea07</Template>
  <TotalTime>240</TotalTime>
  <Words>851</Words>
  <Application>Microsoft Office PowerPoint</Application>
  <PresentationFormat>Breedbeeld</PresentationFormat>
  <Paragraphs>106</Paragraphs>
  <Slides>15</Slides>
  <Notes>2</Notes>
  <HiddenSlides>5</HiddenSlides>
  <MMClips>1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4" baseType="lpstr">
      <vt:lpstr>-apple-system</vt:lpstr>
      <vt:lpstr>Aptos</vt:lpstr>
      <vt:lpstr>Arial</vt:lpstr>
      <vt:lpstr>Calibri</vt:lpstr>
      <vt:lpstr>Calibri Light</vt:lpstr>
      <vt:lpstr>Symbol</vt:lpstr>
      <vt:lpstr>Wingdings</vt:lpstr>
      <vt:lpstr>Marnix</vt:lpstr>
      <vt:lpstr>Kantoorthema</vt:lpstr>
      <vt:lpstr>PowerPoint-presentatie</vt:lpstr>
      <vt:lpstr>Titel</vt:lpstr>
      <vt:lpstr>Cijfers over mannen op de Pabo (divers voor de klas, 2024)</vt:lpstr>
      <vt:lpstr>Denktafels</vt:lpstr>
      <vt:lpstr>Studenten op Marnix</vt:lpstr>
      <vt:lpstr>docenten</vt:lpstr>
      <vt:lpstr>Aanbevelingen “Meer meesters” (2023)</vt:lpstr>
      <vt:lpstr>Vergelijken en afronden</vt:lpstr>
      <vt:lpstr>Namen email</vt:lpstr>
      <vt:lpstr>PowerPoint-presentatie</vt:lpstr>
      <vt:lpstr>Waar zouden mannelijke studenten tegenaan kunnen lopen als ze op de Marnix (komen) studeren?</vt:lpstr>
      <vt:lpstr>Wat zijn volgens jou de onderwijsbehoeften van mannelijke studenten?</vt:lpstr>
      <vt:lpstr>Wat doe je al om tegemoet te komen aan de onderwijsbehoeften van mannelijke studenten? </vt:lpstr>
      <vt:lpstr>Wat zou jij nog meer kunnen doen in jouw vak kunnen doen om tegemoet te komen aan onderwijsbehoeften van mannelijke studenten</vt:lpstr>
      <vt:lpstr>Wat zou de Marnix kunnen doen om mannelijke studenten te werven / te behouden?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Minorkeuze VT-BB</dc:title>
  <dc:subject>10 april 2020</dc:subject>
  <dc:creator>Eline Overeem</dc:creator>
  <cp:lastModifiedBy>Eline Overeem</cp:lastModifiedBy>
  <cp:revision>71</cp:revision>
  <dcterms:created xsi:type="dcterms:W3CDTF">2020-04-10T10:58:16Z</dcterms:created>
  <dcterms:modified xsi:type="dcterms:W3CDTF">2025-04-09T13:02:34Z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0x010100E7D5941979C92F4D85260E9F17E6EFC8</vt:lpwstr>
  </property>
  <property fmtid="{D5CDD505-2E9C-101B-9397-08002B2CF9AE}" pid="3" name="MediaServiceImageTags">
    <vt:lpwstr/>
  </property>
</Properties>
</file>